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60" r:id="rId5"/>
    <p:sldId id="299" r:id="rId6"/>
    <p:sldId id="300" r:id="rId7"/>
    <p:sldId id="259" r:id="rId8"/>
    <p:sldId id="261" r:id="rId9"/>
    <p:sldId id="265" r:id="rId10"/>
    <p:sldId id="262" r:id="rId11"/>
    <p:sldId id="263" r:id="rId12"/>
    <p:sldId id="264" r:id="rId13"/>
    <p:sldId id="266" r:id="rId14"/>
    <p:sldId id="292" r:id="rId15"/>
    <p:sldId id="267" r:id="rId16"/>
    <p:sldId id="268" r:id="rId17"/>
    <p:sldId id="269" r:id="rId18"/>
    <p:sldId id="274" r:id="rId19"/>
    <p:sldId id="294" r:id="rId20"/>
    <p:sldId id="295" r:id="rId21"/>
    <p:sldId id="296" r:id="rId22"/>
    <p:sldId id="275" r:id="rId23"/>
    <p:sldId id="297" r:id="rId24"/>
    <p:sldId id="298" r:id="rId25"/>
    <p:sldId id="276" r:id="rId26"/>
    <p:sldId id="271" r:id="rId27"/>
    <p:sldId id="272" r:id="rId28"/>
    <p:sldId id="277" r:id="rId29"/>
    <p:sldId id="293" r:id="rId30"/>
    <p:sldId id="278" r:id="rId31"/>
    <p:sldId id="291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9" r:id="rId42"/>
    <p:sldId id="290" r:id="rId43"/>
    <p:sldId id="288" r:id="rId44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80" y="4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A95EA-51D8-4BAA-B262-95F8CBFFE98E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C9731-086A-4B2F-9807-90255B6B6F9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41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 dirty="0" smtClean="0">
              <a:ea typeface="ＭＳ Ｐゴシック" pitchFamily="34" charset="-128"/>
            </a:endParaRPr>
          </a:p>
        </p:txBody>
      </p:sp>
      <p:sp>
        <p:nvSpPr>
          <p:cNvPr id="48132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49AA1D3-2BAF-48AE-A68A-253172184664}" type="slidenum">
              <a:rPr lang="nb-NO" altLang="nb-NO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nb-NO" altLang="nb-NO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826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383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517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6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64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90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300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84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67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614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055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2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71F25-3D58-4A39-A2A1-7AC60D387853}" type="datetimeFigureOut">
              <a:rPr lang="nb-NO" smtClean="0"/>
              <a:t>10.05.16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7EC9B-B599-4C90-93B9-14CB0369E2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726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kivportalen.no/" TargetMode="External"/><Relationship Id="rId4" Type="http://schemas.openxmlformats.org/officeDocument/2006/relationships/hyperlink" Target="http://www.arkivverket.no/digitalarkivet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arkivverket.no/en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postmottak@kul.oslo.kommune.no" TargetMode="External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oslo.kommune.no/natur-kultur-og-fritid/byarkivet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.no/" TargetMode="External"/><Relationship Id="rId4" Type="http://schemas.openxmlformats.org/officeDocument/2006/relationships/hyperlink" Target="mailto:veiledning@nb.no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hyperlink" Target="http://www.deichman.no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814690"/>
            <a:ext cx="3384376" cy="62113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899592" y="498158"/>
            <a:ext cx="7488832" cy="36317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40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The Norwegian Archival System: </a:t>
            </a:r>
            <a:r>
              <a:rPr lang="en-US" sz="40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/>
            </a:r>
            <a:br>
              <a:rPr lang="en-US" sz="40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</a:br>
            <a:r>
              <a:rPr lang="en-US" sz="40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Relevant </a:t>
            </a:r>
            <a:r>
              <a:rPr lang="en-US" sz="40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Services and Sources for Norwegian-American Family </a:t>
            </a:r>
            <a:r>
              <a:rPr lang="en-US" sz="40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History</a:t>
            </a:r>
          </a:p>
          <a:p>
            <a:endParaRPr lang="en-US" b="1" dirty="0">
              <a:latin typeface="Adobe Gothic Std B" pitchFamily="34" charset="-128"/>
              <a:ea typeface="Adobe Gothic Std B" pitchFamily="34" charset="-128"/>
            </a:endParaRPr>
          </a:p>
          <a:p>
            <a:endParaRPr lang="en-US" b="1" dirty="0" smtClean="0">
              <a:latin typeface="Adobe Gothic Std B" pitchFamily="34" charset="-128"/>
              <a:ea typeface="Adobe Gothic Std B" pitchFamily="34" charset="-128"/>
            </a:endParaRPr>
          </a:p>
          <a:p>
            <a:endParaRPr lang="en-US" b="1" dirty="0" smtClean="0"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Fredrik Larsen Lund, adviser</a:t>
            </a:r>
          </a:p>
          <a:p>
            <a:pPr algn="ctr"/>
            <a:r>
              <a:rPr lang="en-US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National Archives of Norway (Riksarkivet)</a:t>
            </a:r>
            <a:endParaRPr lang="nb-NO" sz="2800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53687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051720" y="2420888"/>
            <a:ext cx="5288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Where are we?</a:t>
            </a:r>
            <a:endParaRPr lang="nb-NO" sz="7200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42607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33" y="0"/>
            <a:ext cx="5376733" cy="685800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275856" y="5395863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3419872" y="5013176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2987824" y="5467871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2555776" y="6187951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1979712" y="5755903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1979712" y="5035823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3275856" y="3717032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5004048" y="715343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5724128" y="980728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rgbClr val="FF0000"/>
                </a:solidFill>
              </a:rPr>
              <a:t>•</a:t>
            </a:r>
            <a:endParaRPr lang="nb-NO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014833"/>
              </p:ext>
            </p:extLst>
          </p:nvPr>
        </p:nvGraphicFramePr>
        <p:xfrm>
          <a:off x="1343980" y="188640"/>
          <a:ext cx="6456040" cy="652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040"/>
                <a:gridCol w="2032000"/>
                <a:gridCol w="2032000"/>
              </a:tblGrid>
              <a:tr h="850038">
                <a:tc>
                  <a:txBody>
                    <a:bodyPr/>
                    <a:lstStyle/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Riksarkivet </a:t>
                      </a:r>
                    </a:p>
                    <a:p>
                      <a:r>
                        <a:rPr lang="nb-NO" sz="24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(Oslo)</a:t>
                      </a:r>
                      <a:endParaRPr lang="nb-NO" sz="2400" dirty="0">
                        <a:latin typeface="Avenir Next Condensed Demi Bold"/>
                        <a:ea typeface="Adobe Gothic Std B" pitchFamily="34" charset="-128"/>
                        <a:cs typeface="Avenir Next Condensed Demi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Statsarkiv (Regional</a:t>
                      </a:r>
                      <a:r>
                        <a:rPr lang="nb-NO" sz="24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State Archives)</a:t>
                      </a:r>
                      <a:endParaRPr lang="nb-NO" sz="2400" dirty="0">
                        <a:latin typeface="Avenir Next Condensed Demi Bold"/>
                        <a:ea typeface="Adobe Gothic Std B" pitchFamily="34" charset="-128"/>
                        <a:cs typeface="Avenir Next Condensed Demi Bold"/>
                      </a:endParaRPr>
                    </a:p>
                  </a:txBody>
                  <a:tcPr/>
                </a:tc>
              </a:tr>
              <a:tr h="850038">
                <a:tc>
                  <a:txBody>
                    <a:bodyPr/>
                    <a:lstStyle/>
                    <a:p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Archives from 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cabinet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ministries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,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supreme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court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,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central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government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agencies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and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other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national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state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institutions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.</a:t>
                      </a:r>
                      <a:endParaRPr lang="nb-NO" sz="2000" dirty="0">
                        <a:latin typeface="Avenir Next Condensed Demi Bold"/>
                        <a:ea typeface="Adobe Gothic Std B" pitchFamily="34" charset="-128"/>
                        <a:cs typeface="Avenir Next Condensed Demi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800" b="1" dirty="0" smtClean="0">
                        <a:solidFill>
                          <a:srgbClr val="00B050"/>
                        </a:solidFill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6000" b="1" dirty="0" smtClean="0">
                          <a:solidFill>
                            <a:srgbClr val="00B05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√</a:t>
                      </a:r>
                    </a:p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 smtClean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algn="ctr"/>
                      <a:r>
                        <a:rPr lang="nb-NO" sz="6000" b="1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x</a:t>
                      </a:r>
                      <a:endParaRPr lang="nb-NO" sz="6000" b="1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</a:tr>
              <a:tr h="850038">
                <a:tc>
                  <a:txBody>
                    <a:bodyPr/>
                    <a:lstStyle/>
                    <a:p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Archives from regional and 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local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(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branches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of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)  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state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agencies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.</a:t>
                      </a:r>
                    </a:p>
                    <a:p>
                      <a:endParaRPr lang="nb-NO" dirty="0" smtClean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endParaRPr lang="nb-NO" dirty="0" smtClean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 smtClean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algn="ctr"/>
                      <a:r>
                        <a:rPr lang="nb-NO" sz="6000" b="1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x</a:t>
                      </a:r>
                      <a:endParaRPr lang="nb-NO" sz="6000" b="1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6000" b="1" dirty="0" smtClean="0">
                          <a:solidFill>
                            <a:srgbClr val="00B05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√</a:t>
                      </a:r>
                    </a:p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</a:tr>
              <a:tr h="850038">
                <a:tc>
                  <a:txBody>
                    <a:bodyPr/>
                    <a:lstStyle/>
                    <a:p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Archives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from private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organisations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,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businesses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,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individuals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. </a:t>
                      </a:r>
                      <a:endParaRPr lang="nb-NO" sz="2000" dirty="0" smtClean="0">
                        <a:latin typeface="Avenir Next Condensed Demi Bold"/>
                        <a:ea typeface="Adobe Gothic Std B" pitchFamily="34" charset="-128"/>
                        <a:cs typeface="Avenir Next Condensed Demi Bold"/>
                      </a:endParaRPr>
                    </a:p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800" b="1" dirty="0" smtClean="0">
                        <a:solidFill>
                          <a:srgbClr val="00B050"/>
                        </a:solidFill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6000" b="1" dirty="0" smtClean="0">
                          <a:solidFill>
                            <a:srgbClr val="00B05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√</a:t>
                      </a:r>
                    </a:p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800" b="1" dirty="0" smtClean="0">
                        <a:solidFill>
                          <a:srgbClr val="00B050"/>
                        </a:solidFill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6000" b="1" dirty="0" smtClean="0">
                          <a:solidFill>
                            <a:srgbClr val="00B05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√</a:t>
                      </a:r>
                    </a:p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91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03648" y="2348880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What do we have</a:t>
            </a:r>
            <a:r>
              <a:rPr lang="en-US" sz="72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?</a:t>
            </a:r>
            <a:endParaRPr lang="nb-NO" sz="72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97638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44744" y="2132856"/>
            <a:ext cx="775859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What kind of material </a:t>
            </a:r>
          </a:p>
          <a:p>
            <a:pPr algn="ctr"/>
            <a:r>
              <a:rPr lang="en-US" sz="72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can you access?</a:t>
            </a:r>
            <a:endParaRPr lang="nb-NO" sz="72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9588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330755" cy="71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627784" y="38550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www.arkivverket.no/digitalarkivet</a:t>
            </a:r>
            <a:endParaRPr lang="nb-NO" sz="28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14917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5536" y="332656"/>
            <a:ext cx="73448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What can you find in the Digital Archives?</a:t>
            </a:r>
          </a:p>
          <a:p>
            <a:endParaRPr lang="en-AU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Censuses (1664-1910).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Parish registers (1600s-1900s).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Real estate registers.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Probate records (until 1950).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Emigrant lists (1800s-1900s).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Landed property tax records (1500s-1800s).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Accounts and tax lists (1500s-1800s).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Legal proceedings and sanctions.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Address books for </a:t>
            </a:r>
            <a:r>
              <a:rPr lang="en-AU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Kristiania</a:t>
            </a: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/Oslo and Aker.</a:t>
            </a:r>
          </a:p>
          <a:p>
            <a:endParaRPr lang="en-AU" sz="2200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… and more!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01640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272" y="0"/>
            <a:ext cx="4807456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9512" y="36014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Censuses</a:t>
            </a:r>
            <a:endParaRPr lang="nb-NO" sz="36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60330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79512" y="36014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Parish</a:t>
            </a:r>
            <a:r>
              <a:rPr lang="nb-NO" sz="36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36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records</a:t>
            </a:r>
            <a:endParaRPr lang="nb-NO" sz="36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0"/>
            <a:ext cx="577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7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92" y="476672"/>
            <a:ext cx="9332620" cy="532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42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339752" y="2256548"/>
            <a:ext cx="540060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nb-NO" sz="72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Who </a:t>
            </a:r>
            <a:r>
              <a:rPr lang="nb-NO" sz="7200" b="1" dirty="0" err="1">
                <a:latin typeface="Avenir Next Condensed Demi Bold"/>
                <a:ea typeface="Adobe Gothic Std B" pitchFamily="34" charset="-128"/>
                <a:cs typeface="Avenir Next Condensed Demi Bold"/>
              </a:rPr>
              <a:t>are</a:t>
            </a:r>
            <a:r>
              <a:rPr lang="nb-NO" sz="72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7200" b="1" dirty="0" err="1">
                <a:latin typeface="Avenir Next Condensed Demi Bold"/>
                <a:ea typeface="Adobe Gothic Std B" pitchFamily="34" charset="-128"/>
                <a:cs typeface="Avenir Next Condensed Demi Bold"/>
              </a:rPr>
              <a:t>we</a:t>
            </a:r>
            <a:r>
              <a:rPr lang="nb-NO" sz="72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470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896"/>
            <a:ext cx="9144000" cy="523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4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79512" y="40466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Emigrants</a:t>
            </a:r>
            <a:endParaRPr lang="nb-NO" sz="2800" b="1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47268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99945"/>
            <a:ext cx="9937104" cy="664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5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51520" y="1694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Land </a:t>
            </a:r>
            <a:r>
              <a:rPr lang="nb-NO" sz="36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title</a:t>
            </a:r>
            <a:endParaRPr lang="nb-NO" sz="3600" b="1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890764"/>
            <a:ext cx="7560840" cy="58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651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5148064" y="-4654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www.seeiendom.no</a:t>
            </a:r>
            <a:endParaRPr lang="nb-NO" sz="28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634637"/>
            <a:ext cx="6778904" cy="411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47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773383"/>
            <a:ext cx="8045459" cy="6039993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251520" y="1694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Probate </a:t>
            </a:r>
            <a:r>
              <a:rPr lang="nb-NO" sz="36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records</a:t>
            </a:r>
            <a:endParaRPr lang="nb-NO" sz="3600" b="1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68155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116632"/>
            <a:ext cx="9782522" cy="62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22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555776" y="2420888"/>
            <a:ext cx="39805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72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What else?</a:t>
            </a:r>
            <a:endParaRPr lang="nb-NO" sz="72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82493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8640"/>
            <a:ext cx="9756577" cy="648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6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9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7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55432" y="404664"/>
            <a:ext cx="7140903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Some of our sources (beyond the Digital Archives)</a:t>
            </a:r>
          </a:p>
          <a:p>
            <a:endParaRPr lang="en-AU" sz="2400" dirty="0" smtClean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Passport registers (mostly before 1860).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Registers of residents (</a:t>
            </a:r>
            <a:r>
              <a:rPr lang="en-AU" sz="2200" i="1" dirty="0" err="1" smtClean="0">
                <a:latin typeface="Avenir Next Condensed Demi Bold"/>
                <a:cs typeface="Avenir Next Condensed Demi Bold"/>
              </a:rPr>
              <a:t>folkeregister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– from 1900s).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Seamen rolls.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Military rolls.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Divorce and change of name.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Naturalisations (index on Digital Archives).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Fire insurance valuation.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Embassies and consulates.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Prisons and penal institutions.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Treason (World War II).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Private archives; individuals, businesses, organisations.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Maps, photographs, genealogical collections.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… and much more! </a:t>
            </a:r>
          </a:p>
        </p:txBody>
      </p:sp>
    </p:spTree>
    <p:extLst>
      <p:ext uri="{BB962C8B-B14F-4D97-AF65-F5344CB8AC3E}">
        <p14:creationId xmlns:p14="http://schemas.microsoft.com/office/powerpoint/2010/main" val="148295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67544" y="332656"/>
            <a:ext cx="71287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Restrictions on use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Sensitive information about individuals may be restricted under Norwegian law.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Private and personal matters are subject to confidentiality, e.g. health issues, political opinions, personal finances, criminal records, family law issues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General rule: 60 years after the </a:t>
            </a:r>
            <a:r>
              <a:rPr lang="en-AU" sz="2200" dirty="0" err="1" smtClean="0">
                <a:latin typeface="Avenir Next Condensed Demi Bold"/>
                <a:cs typeface="Avenir Next Condensed Demi Bold"/>
              </a:rPr>
              <a:t>infomation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was created.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In some cases extended to 80 or 100 years. </a:t>
            </a:r>
            <a:endParaRPr lang="en-AU" sz="2200" dirty="0">
              <a:latin typeface="Avenir Next Condensed Demi Bold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65072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51520" y="260648"/>
            <a:ext cx="6264696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 smtClean="0">
                <a:latin typeface="Avenir Next Condensed Demi Bold"/>
                <a:ea typeface="Adobe Gothic Std B" pitchFamily="34" charset="-128"/>
                <a:cs typeface="Avenir Next Condensed Demi Bold"/>
                <a:hlinkClick r:id="rId2"/>
              </a:rPr>
              <a:t>www.arkivverket.no/eng</a:t>
            </a:r>
            <a:endParaRPr lang="nb-NO" sz="2200" b="1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endParaRPr lang="nb-NO" sz="22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National Archives’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main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website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: General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information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and guides in English.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Contact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details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.</a:t>
            </a:r>
          </a:p>
          <a:p>
            <a:endParaRPr lang="nb-NO" sz="22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r>
              <a:rPr lang="nb-NO" sz="2200" b="1" dirty="0" smtClean="0">
                <a:latin typeface="Avenir Next Condensed Demi Bold"/>
                <a:ea typeface="Adobe Gothic Std B" pitchFamily="34" charset="-128"/>
                <a:cs typeface="Avenir Next Condensed Demi Bold"/>
                <a:hlinkClick r:id="rId3"/>
              </a:rPr>
              <a:t>www.arkivportalen.no</a:t>
            </a:r>
            <a:endParaRPr lang="nb-NO" sz="2200" b="1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endParaRPr lang="nb-NO" sz="2200" b="1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National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search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site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for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archival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catalogues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(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content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lists).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You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can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request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material in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advance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. In Norwegian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only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. </a:t>
            </a:r>
          </a:p>
          <a:p>
            <a:endParaRPr lang="nb-NO" sz="22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r>
              <a:rPr lang="nb-NO" sz="2200" b="1" dirty="0" smtClean="0">
                <a:latin typeface="Avenir Next Condensed Demi Bold"/>
                <a:ea typeface="Adobe Gothic Std B" pitchFamily="34" charset="-128"/>
                <a:cs typeface="Avenir Next Condensed Demi Bold"/>
                <a:hlinkClick r:id="rId4"/>
              </a:rPr>
              <a:t>www.arkivverket.no/digitalarkivet</a:t>
            </a:r>
            <a:endParaRPr lang="nb-NO" sz="2200" b="1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endParaRPr lang="nb-NO" sz="2200" b="1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Digitised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2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source</a:t>
            </a:r>
            <a:r>
              <a:rPr lang="nb-NO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material.</a:t>
            </a:r>
            <a:endParaRPr lang="nb-NO" sz="2200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74307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23528" y="404664"/>
            <a:ext cx="7056784" cy="317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There are many other tools to help you</a:t>
            </a:r>
          </a:p>
          <a:p>
            <a:endParaRPr lang="en-AU" sz="2200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Literature about your topic of interest – particularly </a:t>
            </a:r>
            <a:r>
              <a:rPr lang="en-AU" sz="2200" i="1" dirty="0" err="1" smtClean="0">
                <a:latin typeface="Avenir Next Condensed Demi Bold"/>
                <a:cs typeface="Avenir Next Condensed Demi Bold"/>
              </a:rPr>
              <a:t>bygdebøker</a:t>
            </a:r>
            <a:r>
              <a:rPr lang="en-AU" sz="2200" i="1" dirty="0" smtClean="0">
                <a:latin typeface="Avenir Next Condensed Demi Bold"/>
                <a:cs typeface="Avenir Next Condensed Demi Bold"/>
              </a:rPr>
              <a:t> 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(village books) and local/family history.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The online forums on the Digital Archives.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Analogue catalogues/guides to archives – in reading rooms.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Ask a member of staff when you visit 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Send us an enquiry – contact info at </a:t>
            </a:r>
            <a:r>
              <a:rPr lang="en-AU" sz="2200" dirty="0" err="1" smtClean="0">
                <a:latin typeface="Avenir Next Condensed Demi Bold"/>
                <a:cs typeface="Avenir Next Condensed Demi Bold"/>
              </a:rPr>
              <a:t>www.arkivverket.no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230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2123728" y="2276872"/>
            <a:ext cx="5976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Future</a:t>
            </a:r>
            <a:r>
              <a:rPr lang="nb-NO" sz="72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plans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89361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23528" y="332657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Re-organisation of the National Archives.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New website in 2017 – more use-friendly &amp; more self-service.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Some paid services may be introduced – i.e. genealogical research and digitalisation on demand.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Focus on </a:t>
            </a:r>
            <a:r>
              <a:rPr lang="en-AU" sz="2400" dirty="0" err="1" smtClean="0">
                <a:latin typeface="Avenir Next Condensed Demi Bold"/>
                <a:cs typeface="Avenir Next Condensed Demi Bold"/>
              </a:rPr>
              <a:t>digitialisation</a:t>
            </a:r>
            <a:r>
              <a:rPr lang="en-AU" sz="2400" dirty="0" smtClean="0">
                <a:latin typeface="Avenir Next Condensed Demi Bold"/>
                <a:cs typeface="Avenir Next Condensed Demi Bold"/>
              </a:rPr>
              <a:t> – more material online </a:t>
            </a:r>
            <a:br>
              <a:rPr lang="en-AU" sz="2400" dirty="0" smtClean="0">
                <a:latin typeface="Avenir Next Condensed Demi Bold"/>
                <a:cs typeface="Avenir Next Condensed Demi Bold"/>
              </a:rPr>
            </a:br>
            <a:r>
              <a:rPr lang="en-AU" sz="2400" dirty="0" smtClean="0">
                <a:latin typeface="Avenir Next Condensed Demi Bold"/>
                <a:cs typeface="Avenir Next Condensed Demi Bold"/>
              </a:rPr>
              <a:t>on the Digital Archives.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1 Dec 2020: The census of 1920 will be released to the public.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Digital Archives 3.0.</a:t>
            </a:r>
          </a:p>
        </p:txBody>
      </p:sp>
    </p:spTree>
    <p:extLst>
      <p:ext uri="{BB962C8B-B14F-4D97-AF65-F5344CB8AC3E}">
        <p14:creationId xmlns:p14="http://schemas.microsoft.com/office/powerpoint/2010/main" val="256374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355584" y="234888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Other</a:t>
            </a:r>
            <a:r>
              <a:rPr lang="nb-NO" sz="72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72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institutions</a:t>
            </a:r>
            <a:endParaRPr lang="nb-NO" sz="72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89644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34521" y="476672"/>
            <a:ext cx="50405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Avenir Next Condensed Demi Bold"/>
                <a:cs typeface="Avenir Next Condensed Demi Bold"/>
              </a:rPr>
              <a:t>Municipal &amp; city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Avenir Next Condensed Demi Bold"/>
                <a:cs typeface="Avenir Next Condensed Demi Bold"/>
              </a:rPr>
              <a:t>Private archival institutions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Avenir Next Condensed Demi Bold"/>
                <a:cs typeface="Avenir Next Condensed Demi Bold"/>
              </a:rPr>
              <a:t>University libraries &amp;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Avenir Next Condensed Demi Bold"/>
                <a:cs typeface="Avenir Next Condensed Demi Bold"/>
              </a:rPr>
              <a:t>National &amp; municipal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842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23528" y="332656"/>
            <a:ext cx="7848872" cy="683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Oslo city archives (Oslo </a:t>
            </a:r>
            <a:r>
              <a:rPr lang="en-AU" sz="28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byarkiv</a:t>
            </a:r>
            <a:r>
              <a:rPr lang="en-AU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)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Municipal censuses (Oslo area).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Address 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Tax lists.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Planning department/buildings.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Pauper administration (</a:t>
            </a:r>
            <a:r>
              <a:rPr lang="en-AU" sz="2200" i="1" dirty="0" err="1" smtClean="0">
                <a:latin typeface="Avenir Next Condensed Demi Bold"/>
                <a:cs typeface="Avenir Next Condensed Demi Bold"/>
              </a:rPr>
              <a:t>fattigvesen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Local schools.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Various other sources relating to </a:t>
            </a:r>
            <a:r>
              <a:rPr lang="en-AU" sz="2200" dirty="0" err="1" smtClean="0">
                <a:latin typeface="Avenir Next Condensed Demi Bold"/>
                <a:cs typeface="Avenir Next Condensed Demi Bold"/>
              </a:rPr>
              <a:t>indviduals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.</a:t>
            </a: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 </a:t>
            </a: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Reading rooms are located in </a:t>
            </a:r>
            <a:br>
              <a:rPr lang="en-AU" sz="2200" dirty="0" smtClean="0">
                <a:latin typeface="Avenir Next Condensed Demi Bold"/>
                <a:cs typeface="Avenir Next Condensed Demi Bold"/>
              </a:rPr>
            </a:br>
            <a:r>
              <a:rPr lang="en-AU" sz="2200" dirty="0" err="1" smtClean="0">
                <a:latin typeface="Avenir Next Condensed Demi Bold"/>
                <a:cs typeface="Avenir Next Condensed Demi Bold"/>
              </a:rPr>
              <a:t>Maridalsveien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no. 3 in Oslo, near the city centre. 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More information:</a:t>
            </a:r>
          </a:p>
          <a:p>
            <a:endParaRPr lang="en-AU" sz="2200" dirty="0" smtClean="0">
              <a:latin typeface="Avenir Next Condensed Demi Bold"/>
              <a:cs typeface="Avenir Next Condensed Demi Bold"/>
              <a:hlinkClick r:id="rId2"/>
            </a:endParaRPr>
          </a:p>
          <a:p>
            <a:r>
              <a:rPr lang="en-AU" sz="2200" dirty="0" smtClean="0">
                <a:latin typeface="Avenir Next Condensed Demi Bold"/>
                <a:cs typeface="Avenir Next Condensed Demi Bold"/>
                <a:hlinkClick r:id="rId2"/>
              </a:rPr>
              <a:t>https://www.oslo.kommune.no/natur-kultur-og-fritid/byarkivet/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E-mail: </a:t>
            </a:r>
            <a:r>
              <a:rPr lang="en-AU" sz="2200" dirty="0" smtClean="0">
                <a:effectLst/>
                <a:latin typeface="Avenir Next Condensed Demi Bold"/>
                <a:cs typeface="Avenir Next Condensed Demi Bold"/>
                <a:hlinkClick r:id="rId3"/>
              </a:rPr>
              <a:t>postmottak</a:t>
            </a:r>
            <a:r>
              <a:rPr lang="en-AU" sz="2200" dirty="0" smtClean="0">
                <a:latin typeface="Avenir Next Condensed Demi Bold"/>
                <a:cs typeface="Avenir Next Condensed Demi Bold"/>
                <a:hlinkClick r:id="rId3"/>
              </a:rPr>
              <a:t>@</a:t>
            </a:r>
            <a:r>
              <a:rPr lang="en-AU" sz="2200" dirty="0" smtClean="0">
                <a:effectLst/>
                <a:latin typeface="Avenir Next Condensed Demi Bold"/>
                <a:cs typeface="Avenir Next Condensed Demi Bold"/>
                <a:hlinkClick r:id="rId3"/>
              </a:rPr>
              <a:t>kul.oslo.kommune.no</a:t>
            </a:r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512" y="116632"/>
            <a:ext cx="4445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900" y="116632"/>
            <a:ext cx="4692184" cy="252028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79512" y="404664"/>
            <a:ext cx="52565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National Library (</a:t>
            </a:r>
            <a:r>
              <a:rPr lang="en-AU" sz="28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Nasjonalbiblioteket</a:t>
            </a:r>
            <a:r>
              <a:rPr lang="en-AU" sz="2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)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«Everything» published in Norway. </a:t>
            </a:r>
            <a:br>
              <a:rPr lang="en-AU" sz="2200" dirty="0" smtClean="0">
                <a:latin typeface="Avenir Next Condensed Demi Bold"/>
                <a:cs typeface="Avenir Next Condensed Demi Bold"/>
              </a:rPr>
            </a:br>
            <a:r>
              <a:rPr lang="en-AU" sz="2200" dirty="0" smtClean="0">
                <a:latin typeface="Avenir Next Condensed Demi Bold"/>
                <a:cs typeface="Avenir Next Condensed Demi Bold"/>
              </a:rPr>
              <a:t>Physical books are kept in vaults; </a:t>
            </a:r>
            <a:br>
              <a:rPr lang="en-AU" sz="2200" dirty="0" smtClean="0">
                <a:latin typeface="Avenir Next Condensed Demi Bold"/>
                <a:cs typeface="Avenir Next Condensed Demi Bold"/>
              </a:rPr>
            </a:br>
            <a:r>
              <a:rPr lang="en-AU" sz="2200" dirty="0" smtClean="0">
                <a:latin typeface="Avenir Next Condensed Demi Bold"/>
                <a:cs typeface="Avenir Next Condensed Demi Bold"/>
              </a:rPr>
              <a:t>must be ordered in advance.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Extensive Norwegian-American </a:t>
            </a:r>
            <a:br>
              <a:rPr lang="en-AU" sz="2200" dirty="0" smtClean="0">
                <a:latin typeface="Avenir Next Condensed Demi Bold"/>
                <a:cs typeface="Avenir Next Condensed Demi Bold"/>
              </a:rPr>
            </a:br>
            <a:r>
              <a:rPr lang="en-AU" sz="2200" dirty="0" smtClean="0">
                <a:latin typeface="Avenir Next Condensed Demi Bold"/>
                <a:cs typeface="Avenir Next Condensed Demi Bold"/>
              </a:rPr>
              <a:t>collection.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i="1" dirty="0" err="1" smtClean="0">
                <a:latin typeface="Avenir Next Condensed Demi Bold"/>
                <a:cs typeface="Avenir Next Condensed Demi Bold"/>
              </a:rPr>
              <a:t>Bokhylla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: Digitised content. More than </a:t>
            </a:r>
            <a:br>
              <a:rPr lang="en-AU" sz="2200" dirty="0" smtClean="0">
                <a:latin typeface="Avenir Next Condensed Demi Bold"/>
                <a:cs typeface="Avenir Next Condensed Demi Bold"/>
              </a:rPr>
            </a:br>
            <a:r>
              <a:rPr lang="en-AU" sz="2200" dirty="0" smtClean="0">
                <a:latin typeface="Avenir Next Condensed Demi Bold"/>
                <a:cs typeface="Avenir Next Condensed Demi Bold"/>
              </a:rPr>
              <a:t>230 000 books + newspapers and more. Some restrictions due to copyright.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err="1" smtClean="0">
                <a:latin typeface="Avenir Next Condensed Demi Bold"/>
                <a:cs typeface="Avenir Next Condensed Demi Bold"/>
              </a:rPr>
              <a:t>Widerøe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aerial photo archive; </a:t>
            </a:r>
            <a:br>
              <a:rPr lang="en-AU" sz="2200" dirty="0" smtClean="0">
                <a:latin typeface="Avenir Next Condensed Demi Bold"/>
                <a:cs typeface="Avenir Next Condensed Demi Bold"/>
              </a:rPr>
            </a:br>
            <a:r>
              <a:rPr lang="en-AU" sz="2200" dirty="0" smtClean="0">
                <a:latin typeface="Avenir Next Condensed Demi Bold"/>
                <a:cs typeface="Avenir Next Condensed Demi Bold"/>
              </a:rPr>
              <a:t>shows many farms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Complete collection of </a:t>
            </a:r>
            <a:r>
              <a:rPr lang="en-AU" sz="2200" i="1" dirty="0" err="1" smtClean="0">
                <a:latin typeface="Avenir Next Condensed Demi Bold"/>
                <a:cs typeface="Avenir Next Condensed Demi Bold"/>
              </a:rPr>
              <a:t>bygdebøker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(village books) on site. No need to order.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Collection of newspaper clippings on individuals.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Private archives; mainly cultural figures</a:t>
            </a:r>
            <a:r>
              <a:rPr lang="en-AU" sz="2000" dirty="0" smtClean="0">
                <a:latin typeface="Adobe Hebrew" pitchFamily="18" charset="-79"/>
                <a:cs typeface="Adobe Hebrew" pitchFamily="18" charset="-79"/>
              </a:rPr>
              <a:t>. 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436096" y="2924944"/>
            <a:ext cx="370790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The National Library offers guidance and advice for visitors.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Location: </a:t>
            </a:r>
            <a:r>
              <a:rPr lang="en-AU" sz="2200" dirty="0" err="1" smtClean="0">
                <a:latin typeface="Avenir Next Condensed Demi Bold"/>
                <a:cs typeface="Avenir Next Condensed Demi Bold"/>
              </a:rPr>
              <a:t>Solli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Square, </a:t>
            </a:r>
            <a:r>
              <a:rPr lang="en-AU" sz="2200" dirty="0" err="1" smtClean="0">
                <a:latin typeface="Avenir Next Condensed Demi Bold"/>
                <a:cs typeface="Avenir Next Condensed Demi Bold"/>
              </a:rPr>
              <a:t>Henrik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</a:t>
            </a:r>
            <a:r>
              <a:rPr lang="en-AU" sz="2200" dirty="0" err="1" smtClean="0">
                <a:latin typeface="Avenir Next Condensed Demi Bold"/>
                <a:cs typeface="Avenir Next Condensed Demi Bold"/>
              </a:rPr>
              <a:t>Ibsens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Street no. 110, Oslo. 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For specific questions, best to contact them in advance:</a:t>
            </a:r>
          </a:p>
          <a:p>
            <a:r>
              <a:rPr lang="en-AU" sz="2200" dirty="0" smtClean="0">
                <a:latin typeface="Avenir Next Condensed Demi Bold"/>
                <a:cs typeface="Avenir Next Condensed Demi Bold"/>
                <a:hlinkClick r:id="rId3"/>
              </a:rPr>
              <a:t>www.nb.no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</a:t>
            </a:r>
          </a:p>
          <a:p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E-mail: </a:t>
            </a:r>
            <a:r>
              <a:rPr lang="en-AU" sz="2200" dirty="0" smtClean="0">
                <a:latin typeface="Avenir Next Condensed Demi Bold"/>
                <a:cs typeface="Avenir Next Condensed Demi Bold"/>
                <a:hlinkClick r:id="rId4"/>
              </a:rPr>
              <a:t>veiledningen@nb.no</a:t>
            </a:r>
            <a:endParaRPr lang="en-AU" sz="2200" dirty="0" smtClean="0">
              <a:latin typeface="Avenir Next Condensed Demi Bold"/>
              <a:cs typeface="Avenir Next Condensed Demi Bold"/>
            </a:endParaRPr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474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610" y="0"/>
            <a:ext cx="5096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eichmanske_Bibliote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16632"/>
            <a:ext cx="4860032" cy="328052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23528" y="404664"/>
            <a:ext cx="4248472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>
                <a:latin typeface="Avenir Next Condensed Demi Bold"/>
                <a:cs typeface="Avenir Next Condensed Demi Bold"/>
              </a:rPr>
              <a:t>Deichmanske</a:t>
            </a:r>
            <a:r>
              <a:rPr lang="en-AU" sz="2800" b="1" dirty="0">
                <a:latin typeface="Avenir Next Condensed Demi Bold"/>
                <a:cs typeface="Avenir Next Condensed Demi Bold"/>
              </a:rPr>
              <a:t> Library </a:t>
            </a:r>
            <a:endParaRPr lang="en-AU" sz="2800" b="1" dirty="0" smtClean="0">
              <a:latin typeface="Avenir Next Condensed Demi Bold"/>
              <a:cs typeface="Avenir Next Condensed Demi Bold"/>
            </a:endParaRPr>
          </a:p>
          <a:p>
            <a:endParaRPr lang="nb-NO" sz="2200" dirty="0">
              <a:latin typeface="Avenir Next Condensed Demi Bold"/>
              <a:cs typeface="Avenir Next Condensed Demi Bold"/>
            </a:endParaRPr>
          </a:p>
          <a:p>
            <a:pPr marL="342900" indent="-342900">
              <a:buFont typeface="Arial"/>
              <a:buChar char="•"/>
            </a:pPr>
            <a:r>
              <a:rPr lang="en-AU" sz="2200" dirty="0" smtClean="0">
                <a:latin typeface="Avenir Next Condensed Demi Bold"/>
                <a:cs typeface="Avenir Next Condensed Demi Bold"/>
              </a:rPr>
              <a:t>Has </a:t>
            </a:r>
            <a:r>
              <a:rPr lang="en-AU" sz="2200" dirty="0">
                <a:latin typeface="Avenir Next Condensed Demi Bold"/>
                <a:cs typeface="Avenir Next Condensed Demi Bold"/>
              </a:rPr>
              <a:t>many 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genealogy resources.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pPr marL="342900" indent="-342900">
              <a:buFont typeface="Arial"/>
              <a:buChar char="•"/>
            </a:pPr>
            <a:r>
              <a:rPr lang="en-AU" sz="2200" dirty="0">
                <a:latin typeface="Avenir Next Condensed Demi Bold"/>
                <a:cs typeface="Avenir Next Condensed Demi Bold"/>
              </a:rPr>
              <a:t>Family and local history (</a:t>
            </a:r>
            <a:r>
              <a:rPr lang="en-AU" sz="2200" i="1" dirty="0" err="1" smtClean="0">
                <a:latin typeface="Avenir Next Condensed Demi Bold"/>
                <a:cs typeface="Avenir Next Condensed Demi Bold"/>
              </a:rPr>
              <a:t>bygdebøker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 </a:t>
            </a:r>
            <a:r>
              <a:rPr lang="en-AU" sz="2200" dirty="0">
                <a:latin typeface="Avenir Next Condensed Demi Bold"/>
                <a:cs typeface="Avenir Next Condensed Demi Bold"/>
              </a:rPr>
              <a:t>etc.) located in ”blue zone”, level 2. 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pPr marL="342900" indent="-342900">
              <a:buFont typeface="Arial"/>
              <a:buChar char="•"/>
            </a:pPr>
            <a:r>
              <a:rPr lang="en-AU" sz="2200" dirty="0">
                <a:latin typeface="Avenir Next Condensed Demi Bold"/>
                <a:cs typeface="Avenir Next Condensed Demi Bold"/>
              </a:rPr>
              <a:t>Large collection of Oslo </a:t>
            </a:r>
            <a:r>
              <a:rPr lang="en-AU" sz="2200" dirty="0" smtClean="0">
                <a:latin typeface="Avenir Next Condensed Demi Bold"/>
                <a:cs typeface="Avenir Next Condensed Demi Bold"/>
              </a:rPr>
              <a:t>books.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pPr marL="342900" indent="-342900">
              <a:buFont typeface="Arial"/>
              <a:buChar char="•"/>
            </a:pPr>
            <a:r>
              <a:rPr lang="en-AU" sz="2200" dirty="0">
                <a:latin typeface="Avenir Next Condensed Demi Bold"/>
                <a:cs typeface="Avenir Next Condensed Demi Bold"/>
              </a:rPr>
              <a:t>General reference; encyclopaedias, address books etc. 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pPr marL="342900" indent="-342900">
              <a:buFont typeface="Arial"/>
              <a:buChar char="•"/>
            </a:pPr>
            <a:r>
              <a:rPr lang="en-AU" sz="2200" dirty="0">
                <a:latin typeface="Avenir Next Condensed Demi Bold"/>
                <a:cs typeface="Avenir Next Condensed Demi Bold"/>
              </a:rPr>
              <a:t>Many books are held in vaults; ask at their enquiry desk and they will fetch them. No need no book in advance. 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pPr marL="342900" indent="-342900">
              <a:buFont typeface="Arial"/>
              <a:buChar char="•"/>
            </a:pPr>
            <a:r>
              <a:rPr lang="en-AU" sz="2200" dirty="0">
                <a:latin typeface="Avenir Next Condensed Demi Bold"/>
                <a:cs typeface="Avenir Next Condensed Demi Bold"/>
              </a:rPr>
              <a:t>Newspapers, periodicals etc. Some sources on microfilm. 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pPr marL="342900" indent="-342900">
              <a:buFont typeface="Arial"/>
              <a:buChar char="•"/>
            </a:pPr>
            <a:r>
              <a:rPr lang="en-AU" sz="2200" dirty="0">
                <a:latin typeface="Avenir Next Condensed Demi Bold"/>
                <a:cs typeface="Avenir Next Condensed Demi Bold"/>
              </a:rPr>
              <a:t>Please prepare for your visit and be as specific as possible when requesting information. 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r>
              <a:rPr lang="en-AU" sz="2200" dirty="0">
                <a:latin typeface="Avenir Next Condensed Demi Bold"/>
                <a:cs typeface="Avenir Next Condensed Demi Bold"/>
              </a:rPr>
              <a:t> 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endParaRPr lang="nb-NO" sz="2200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5220072" y="3861048"/>
            <a:ext cx="36724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latin typeface="Avenir Next Condensed Demi Bold"/>
                <a:cs typeface="Avenir Next Condensed Demi Bold"/>
              </a:rPr>
              <a:t>Located in the city centre at </a:t>
            </a:r>
            <a:r>
              <a:rPr lang="en-US" sz="2200" dirty="0" smtClean="0">
                <a:latin typeface="Avenir Next Condensed Demi Bold"/>
                <a:cs typeface="Avenir Next Condensed Demi Bold"/>
              </a:rPr>
              <a:t>Arne </a:t>
            </a:r>
            <a:r>
              <a:rPr lang="en-US" sz="2200" dirty="0" err="1" smtClean="0">
                <a:latin typeface="Avenir Next Condensed Demi Bold"/>
                <a:cs typeface="Avenir Next Condensed Demi Bold"/>
              </a:rPr>
              <a:t>Garborg’s</a:t>
            </a:r>
            <a:r>
              <a:rPr lang="en-US" sz="2200" dirty="0" smtClean="0">
                <a:latin typeface="Avenir Next Condensed Demi Bold"/>
                <a:cs typeface="Avenir Next Condensed Demi Bold"/>
              </a:rPr>
              <a:t> Square no. 4</a:t>
            </a:r>
            <a:r>
              <a:rPr lang="en-US" sz="2200" dirty="0">
                <a:latin typeface="Avenir Next Condensed Demi Bold"/>
                <a:cs typeface="Avenir Next Condensed Demi Bold"/>
              </a:rPr>
              <a:t>.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r>
              <a:rPr lang="en-AU" sz="2200" dirty="0">
                <a:latin typeface="Avenir Next Condensed Demi Bold"/>
                <a:cs typeface="Avenir Next Condensed Demi Bold"/>
              </a:rPr>
              <a:t> 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r>
              <a:rPr lang="en-AU" sz="2200" u="sng" dirty="0" smtClean="0">
                <a:latin typeface="Avenir Next Condensed Demi Bold"/>
                <a:cs typeface="Avenir Next Condensed Demi Bold"/>
                <a:hlinkClick r:id="rId3"/>
              </a:rPr>
              <a:t>www.deichman.no</a:t>
            </a:r>
            <a:endParaRPr lang="en-AU" sz="2200" u="sng" dirty="0" smtClean="0">
              <a:latin typeface="Avenir Next Condensed Demi Bold"/>
              <a:cs typeface="Avenir Next Condensed Demi Bold"/>
            </a:endParaRPr>
          </a:p>
          <a:p>
            <a:endParaRPr lang="en-AU" sz="2200" u="sng" dirty="0">
              <a:latin typeface="Avenir Next Condensed Demi Bold"/>
              <a:cs typeface="Avenir Next Condensed Demi Bold"/>
            </a:endParaRPr>
          </a:p>
          <a:p>
            <a:r>
              <a:rPr lang="en-AU" sz="2200" dirty="0" smtClean="0">
                <a:latin typeface="Avenir Next Condensed Demi Bold"/>
                <a:cs typeface="Avenir Next Condensed Demi Bold"/>
              </a:rPr>
              <a:t>Norwegian-Americans welcome!</a:t>
            </a:r>
            <a:endParaRPr lang="nb-NO" sz="2200" dirty="0">
              <a:latin typeface="Avenir Next Condensed Demi Bold"/>
              <a:cs typeface="Avenir Next Condensed Demi Bold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446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15616" y="2564904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Some</a:t>
            </a:r>
            <a:r>
              <a:rPr lang="nb-NO" sz="72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final </a:t>
            </a:r>
            <a:r>
              <a:rPr lang="nb-NO" sz="72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thoughts</a:t>
            </a:r>
            <a:endParaRPr lang="nb-NO" sz="72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72067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5536" y="477108"/>
            <a:ext cx="7848872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Everyone is welcome to visit Norwegian archives and libraries.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Requesting and using material is free.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Most of our material has unrestricted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We can offer advice but you have to do the research yourself.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Using archives takes time and patience.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venir Next Condensed Demi Bold"/>
                <a:cs typeface="Avenir Next Condensed Demi Bold"/>
              </a:rPr>
              <a:t>But it is also rewarding and can be a lot of fun!</a:t>
            </a:r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113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9048">
            <a:off x="4644323" y="-151321"/>
            <a:ext cx="3615830" cy="699584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395536" y="476672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NEW BROCHURE!</a:t>
            </a:r>
          </a:p>
          <a:p>
            <a:endParaRPr lang="nb-NO" sz="48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r>
              <a:rPr lang="nb-NO" sz="48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Please</a:t>
            </a:r>
            <a:r>
              <a:rPr lang="nb-NO" sz="4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48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grab</a:t>
            </a:r>
            <a:r>
              <a:rPr lang="nb-NO" sz="4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</a:p>
          <a:p>
            <a:r>
              <a:rPr lang="nb-NO" sz="4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 </a:t>
            </a:r>
            <a:r>
              <a:rPr lang="nb-NO" sz="48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free</a:t>
            </a:r>
            <a:r>
              <a:rPr lang="nb-NO" sz="4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48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copy</a:t>
            </a:r>
            <a:r>
              <a:rPr lang="nb-NO" sz="4800" b="1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4800" b="1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today</a:t>
            </a:r>
            <a:endParaRPr lang="nb-NO" sz="4800" b="1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70420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vaktjournale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7409"/>
            <a:ext cx="9649072" cy="68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kongens nei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121" y="-171400"/>
            <a:ext cx="5158167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9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93846" y="2472572"/>
            <a:ext cx="5712540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nb-NO" sz="7200" b="1" dirty="0" err="1">
                <a:latin typeface="Avenir Next Condensed Demi Bold"/>
                <a:ea typeface="Adobe Gothic Std B" pitchFamily="34" charset="-128"/>
                <a:cs typeface="Avenir Next Condensed Demi Bold"/>
              </a:rPr>
              <a:t>What</a:t>
            </a:r>
            <a:r>
              <a:rPr lang="nb-NO" sz="72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 do </a:t>
            </a:r>
            <a:r>
              <a:rPr lang="nb-NO" sz="7200" b="1" dirty="0" err="1">
                <a:latin typeface="Avenir Next Condensed Demi Bold"/>
                <a:ea typeface="Adobe Gothic Std B" pitchFamily="34" charset="-128"/>
                <a:cs typeface="Avenir Next Condensed Demi Bold"/>
              </a:rPr>
              <a:t>we</a:t>
            </a:r>
            <a:r>
              <a:rPr lang="nb-NO" sz="7200" b="1" dirty="0">
                <a:latin typeface="Avenir Next Condensed Demi Bold"/>
                <a:ea typeface="Adobe Gothic Std B" pitchFamily="34" charset="-128"/>
                <a:cs typeface="Avenir Next Condensed Demi Bold"/>
              </a:rPr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45284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-1539552"/>
            <a:ext cx="9108504" cy="910850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95536" y="96883"/>
            <a:ext cx="7992888" cy="412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2200" dirty="0" smtClean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endParaRPr lang="en-AU" sz="22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endParaRPr lang="en-AU" sz="2200" dirty="0" smtClean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endParaRPr lang="en-AU" sz="22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endParaRPr lang="en-AU" sz="2800" b="1" dirty="0" smtClean="0">
              <a:solidFill>
                <a:schemeClr val="bg1"/>
              </a:solidFill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r>
              <a:rPr lang="en-AU" sz="2800" b="1" dirty="0" smtClean="0">
                <a:solidFill>
                  <a:schemeClr val="bg1"/>
                </a:solidFill>
                <a:latin typeface="Avenir Next Condensed Demi Bold"/>
                <a:ea typeface="Adobe Gothic Std B" pitchFamily="34" charset="-128"/>
                <a:cs typeface="Avenir Next Condensed Demi Bold"/>
              </a:rPr>
              <a:t>Main </a:t>
            </a:r>
            <a:r>
              <a:rPr lang="en-AU" sz="2800" b="1" dirty="0">
                <a:solidFill>
                  <a:schemeClr val="bg1"/>
                </a:solidFill>
                <a:latin typeface="Avenir Next Condensed Demi Bold"/>
                <a:ea typeface="Adobe Gothic Std B" pitchFamily="34" charset="-128"/>
                <a:cs typeface="Avenir Next Condensed Demi Bold"/>
              </a:rPr>
              <a:t>responsibilities of the National Archives of </a:t>
            </a:r>
            <a:r>
              <a:rPr lang="en-AU" sz="2800" b="1" dirty="0" smtClean="0">
                <a:solidFill>
                  <a:schemeClr val="bg1"/>
                </a:solidFill>
                <a:latin typeface="Avenir Next Condensed Demi Bold"/>
                <a:ea typeface="Adobe Gothic Std B" pitchFamily="34" charset="-128"/>
                <a:cs typeface="Avenir Next Condensed Demi Bold"/>
              </a:rPr>
              <a:t>Norway</a:t>
            </a:r>
          </a:p>
          <a:p>
            <a:endParaRPr lang="en-AU" sz="2200" dirty="0" smtClean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Keep </a:t>
            </a:r>
            <a:r>
              <a:rPr lang="en-AU" sz="2200" dirty="0">
                <a:latin typeface="Avenir Next Condensed Demi Bold"/>
                <a:ea typeface="Adobe Gothic Std B" pitchFamily="34" charset="-128"/>
                <a:cs typeface="Avenir Next Condensed Demi Bold"/>
              </a:rPr>
              <a:t>records from all government </a:t>
            </a: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agencies. </a:t>
            </a:r>
            <a:endParaRPr lang="nb-NO" sz="2200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Ensure </a:t>
            </a:r>
            <a:r>
              <a:rPr lang="en-AU" sz="2200" dirty="0">
                <a:latin typeface="Avenir Next Condensed Demi Bold"/>
                <a:ea typeface="Adobe Gothic Std B" pitchFamily="34" charset="-128"/>
                <a:cs typeface="Avenir Next Condensed Demi Bold"/>
              </a:rPr>
              <a:t>that the material is available for </a:t>
            </a: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use.</a:t>
            </a:r>
            <a:endParaRPr lang="nb-NO" sz="2200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Oversee </a:t>
            </a:r>
            <a:r>
              <a:rPr lang="en-AU" sz="2200" dirty="0">
                <a:latin typeface="Avenir Next Condensed Demi Bold"/>
                <a:ea typeface="Adobe Gothic Std B" pitchFamily="34" charset="-128"/>
                <a:cs typeface="Avenir Next Condensed Demi Bold"/>
              </a:rPr>
              <a:t>state, county and municipal record </a:t>
            </a: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keeping.</a:t>
            </a:r>
            <a:endParaRPr lang="nb-NO" sz="2200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Contribute </a:t>
            </a:r>
            <a:r>
              <a:rPr lang="en-AU" sz="2200" dirty="0">
                <a:latin typeface="Avenir Next Condensed Demi Bold"/>
                <a:ea typeface="Adobe Gothic Std B" pitchFamily="34" charset="-128"/>
                <a:cs typeface="Avenir Next Condensed Demi Bold"/>
              </a:rPr>
              <a:t>to the preservation of private </a:t>
            </a:r>
            <a:r>
              <a:rPr lang="en-AU" sz="22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archives.</a:t>
            </a:r>
            <a:endParaRPr lang="nb-NO" sz="2200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49358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786522"/>
              </p:ext>
            </p:extLst>
          </p:nvPr>
        </p:nvGraphicFramePr>
        <p:xfrm>
          <a:off x="1500336" y="764704"/>
          <a:ext cx="609600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Archives</a:t>
                      </a:r>
                      <a:endParaRPr lang="nb-NO" sz="2000" dirty="0">
                        <a:latin typeface="Avenir Next Condensed Demi Bold"/>
                        <a:ea typeface="Adobe Gothic Std B" pitchFamily="34" charset="-128"/>
                        <a:cs typeface="Avenir Next Condensed Demi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Libraries</a:t>
                      </a:r>
                      <a:endParaRPr lang="nb-NO" sz="2000" dirty="0">
                        <a:latin typeface="Avenir Next Condensed Demi Bold"/>
                        <a:ea typeface="Adobe Gothic Std B" pitchFamily="34" charset="-128"/>
                        <a:cs typeface="Avenir Next Condensed Demi Bol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2000" b="0" dirty="0" err="1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Unpublished</a:t>
                      </a:r>
                      <a:r>
                        <a:rPr lang="nb-NO" sz="2000" b="0" baseline="0" dirty="0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 case files (letters, </a:t>
                      </a:r>
                      <a:r>
                        <a:rPr lang="nb-NO" sz="2000" b="0" baseline="0" dirty="0" err="1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protocols</a:t>
                      </a:r>
                      <a:r>
                        <a:rPr lang="nb-NO" sz="2000" b="0" baseline="0" dirty="0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, </a:t>
                      </a:r>
                      <a:r>
                        <a:rPr lang="nb-NO" sz="2000" b="0" baseline="0" dirty="0" err="1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other</a:t>
                      </a:r>
                      <a:r>
                        <a:rPr lang="nb-NO" sz="2000" b="0" baseline="0" dirty="0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 </a:t>
                      </a:r>
                      <a:r>
                        <a:rPr lang="nb-NO" sz="2000" b="0" baseline="0" dirty="0" err="1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documents</a:t>
                      </a:r>
                      <a:r>
                        <a:rPr lang="nb-NO" sz="2000" b="0" baseline="0" dirty="0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) from </a:t>
                      </a:r>
                      <a:r>
                        <a:rPr lang="nb-NO" sz="2000" b="0" baseline="0" dirty="0" err="1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public</a:t>
                      </a:r>
                      <a:r>
                        <a:rPr lang="nb-NO" sz="2000" b="0" baseline="0" dirty="0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 or private </a:t>
                      </a:r>
                      <a:r>
                        <a:rPr lang="nb-NO" sz="2000" b="0" baseline="0" dirty="0" err="1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entities</a:t>
                      </a:r>
                      <a:r>
                        <a:rPr lang="nb-NO" sz="2000" b="0" baseline="0" dirty="0" smtClean="0">
                          <a:latin typeface="Avenir Next Condensed Demi Bold"/>
                          <a:ea typeface="Adobe Fangsong Std R" pitchFamily="18" charset="-128"/>
                          <a:cs typeface="Avenir Next Condensed Demi Bold"/>
                        </a:rPr>
                        <a:t>.</a:t>
                      </a:r>
                      <a:endParaRPr lang="nb-NO" sz="2000" b="0" dirty="0">
                        <a:latin typeface="Avenir Next Condensed Demi Bold"/>
                        <a:ea typeface="Adobe Fangsong Std R" pitchFamily="18" charset="-128"/>
                        <a:cs typeface="Avenir Next Condensed Demi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b-NO" sz="1800" b="1" dirty="0" smtClean="0">
                        <a:solidFill>
                          <a:srgbClr val="00B050"/>
                        </a:solidFill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algn="ctr"/>
                      <a:r>
                        <a:rPr lang="nb-NO" sz="6000" b="1" dirty="0" smtClean="0">
                          <a:solidFill>
                            <a:srgbClr val="00B05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√</a:t>
                      </a:r>
                      <a:endParaRPr lang="nb-NO" sz="6000" b="1" dirty="0">
                        <a:solidFill>
                          <a:srgbClr val="00B050"/>
                        </a:solidFill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b="1" dirty="0" smtClean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algn="ctr"/>
                      <a:r>
                        <a:rPr lang="nb-NO" sz="6000" b="1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x</a:t>
                      </a:r>
                      <a:endParaRPr lang="nb-NO" sz="6000" b="1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Published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material (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books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, </a:t>
                      </a:r>
                      <a:r>
                        <a:rPr lang="nb-NO" sz="200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periodicals</a:t>
                      </a:r>
                      <a:r>
                        <a:rPr lang="nb-NO" sz="200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,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newspapers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, </a:t>
                      </a:r>
                      <a:r>
                        <a:rPr lang="nb-NO" sz="2000" baseline="0" dirty="0" err="1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brochures</a:t>
                      </a:r>
                      <a:r>
                        <a:rPr lang="nb-NO" sz="2000" baseline="0" dirty="0" smtClean="0">
                          <a:latin typeface="Avenir Next Condensed Demi Bold"/>
                          <a:ea typeface="Adobe Gothic Std B" pitchFamily="34" charset="-128"/>
                          <a:cs typeface="Avenir Next Condensed Demi Bold"/>
                        </a:rPr>
                        <a:t> etc.).</a:t>
                      </a:r>
                    </a:p>
                    <a:p>
                      <a:endParaRPr lang="nb-NO" sz="2000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800" b="1" dirty="0" smtClean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6000" b="1" dirty="0" smtClean="0">
                          <a:latin typeface="Adobe Gothic Std B" pitchFamily="34" charset="-128"/>
                          <a:ea typeface="Adobe Gothic Std B" pitchFamily="34" charset="-128"/>
                        </a:rPr>
                        <a:t>x</a:t>
                      </a:r>
                    </a:p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800" b="1" dirty="0" smtClean="0">
                        <a:solidFill>
                          <a:srgbClr val="00B050"/>
                        </a:solidFill>
                        <a:latin typeface="Adobe Gothic Std B" pitchFamily="34" charset="-128"/>
                        <a:ea typeface="Adobe Gothic Std B" pitchFamily="34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6000" b="1" dirty="0" smtClean="0">
                          <a:solidFill>
                            <a:srgbClr val="00B05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√</a:t>
                      </a:r>
                    </a:p>
                    <a:p>
                      <a:endParaRPr lang="nb-NO" dirty="0">
                        <a:latin typeface="Adobe Gothic Std B" pitchFamily="34" charset="-128"/>
                        <a:ea typeface="Adobe Gothic Std B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1475656" y="4867555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But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sometimes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libraries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keep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archival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material ... and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archives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might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have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their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own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</a:t>
            </a:r>
            <a:r>
              <a:rPr lang="nb-NO" sz="2400" dirty="0" err="1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libraries</a:t>
            </a:r>
            <a:r>
              <a:rPr lang="nb-NO" sz="2400" dirty="0" smtClean="0">
                <a:latin typeface="Avenir Next Condensed Demi Bold"/>
                <a:ea typeface="Adobe Gothic Std B" pitchFamily="34" charset="-128"/>
                <a:cs typeface="Avenir Next Condensed Demi Bold"/>
              </a:rPr>
              <a:t> ...</a:t>
            </a:r>
            <a:endParaRPr lang="nb-NO" sz="2400" dirty="0">
              <a:latin typeface="Avenir Next Condensed Demi Bold"/>
              <a:ea typeface="Adobe Gothic Std B" pitchFamily="34" charset="-128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23866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896</Words>
  <Application>Microsoft Macintosh PowerPoint</Application>
  <PresentationFormat>Skjermfremvisning (4:3)</PresentationFormat>
  <Paragraphs>199</Paragraphs>
  <Slides>43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43</vt:i4>
      </vt:variant>
    </vt:vector>
  </HeadingPairs>
  <TitlesOfParts>
    <vt:vector size="44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Arkivverket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Fredrik Larsen Lund</dc:creator>
  <cp:lastModifiedBy>Storemann</cp:lastModifiedBy>
  <cp:revision>190</cp:revision>
  <dcterms:created xsi:type="dcterms:W3CDTF">2016-04-25T05:35:39Z</dcterms:created>
  <dcterms:modified xsi:type="dcterms:W3CDTF">2016-05-10T17:59:22Z</dcterms:modified>
</cp:coreProperties>
</file>